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65" r:id="rId4"/>
    <p:sldId id="259" r:id="rId5"/>
    <p:sldId id="258" r:id="rId6"/>
    <p:sldId id="261" r:id="rId7"/>
    <p:sldId id="262" r:id="rId8"/>
    <p:sldId id="263" r:id="rId9"/>
    <p:sldId id="264"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3744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91365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101442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897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355349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224B6CC-6E56-4E64-B13A-B93B55D3B27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7974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224B6CC-6E56-4E64-B13A-B93B55D3B27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15175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67024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26496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13707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41833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224B6CC-6E56-4E64-B13A-B93B55D3B27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175102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39523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224B6CC-6E56-4E64-B13A-B93B55D3B27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136681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224B6CC-6E56-4E64-B13A-B93B55D3B27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20629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224B6CC-6E56-4E64-B13A-B93B55D3B27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45607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10162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24B6CC-6E56-4E64-B13A-B93B55D3B27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D499C-C7E6-439E-81BB-182C6E78FCA1}" type="slidenum">
              <a:rPr lang="en-US" smtClean="0"/>
              <a:t>‹#›</a:t>
            </a:fld>
            <a:endParaRPr lang="en-US"/>
          </a:p>
        </p:txBody>
      </p:sp>
    </p:spTree>
    <p:extLst>
      <p:ext uri="{BB962C8B-B14F-4D97-AF65-F5344CB8AC3E}">
        <p14:creationId xmlns:p14="http://schemas.microsoft.com/office/powerpoint/2010/main" val="380804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224B6CC-6E56-4E64-B13A-B93B55D3B270}" type="datetimeFigureOut">
              <a:rPr lang="en-US" smtClean="0"/>
              <a:t>3/4/2025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E7D499C-C7E6-439E-81BB-182C6E78FCA1}" type="slidenum">
              <a:rPr lang="en-US" smtClean="0"/>
              <a:t>‹#›</a:t>
            </a:fld>
            <a:endParaRPr lang="en-US"/>
          </a:p>
        </p:txBody>
      </p:sp>
    </p:spTree>
    <p:extLst>
      <p:ext uri="{BB962C8B-B14F-4D97-AF65-F5344CB8AC3E}">
        <p14:creationId xmlns:p14="http://schemas.microsoft.com/office/powerpoint/2010/main" val="2002270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A23A2F87-2124-E67B-EC91-85D2AC1D9739}"/>
              </a:ext>
            </a:extLst>
          </p:cNvPr>
          <p:cNvSpPr>
            <a:spLocks noGrp="1"/>
          </p:cNvSpPr>
          <p:nvPr>
            <p:ph type="subTitle" idx="1"/>
          </p:nvPr>
        </p:nvSpPr>
        <p:spPr/>
        <p:txBody>
          <a:bodyPr>
            <a:normAutofit/>
          </a:bodyPr>
          <a:lstStyle/>
          <a:p>
            <a:r>
              <a:rPr lang="en-US" sz="4400" dirty="0">
                <a:solidFill>
                  <a:srgbClr val="002060"/>
                </a:solidFill>
                <a:latin typeface="Bodoni MT Condensed" panose="02070606080606020203" pitchFamily="18" charset="0"/>
              </a:rPr>
              <a:t> PhD student Mohammed Majid Jasim </a:t>
            </a:r>
          </a:p>
        </p:txBody>
      </p:sp>
      <p:sp>
        <p:nvSpPr>
          <p:cNvPr id="4" name="شكل بيضاوي 3">
            <a:extLst>
              <a:ext uri="{FF2B5EF4-FFF2-40B4-BE49-F238E27FC236}">
                <a16:creationId xmlns:a16="http://schemas.microsoft.com/office/drawing/2014/main" id="{3CFC6768-5C15-0766-DE8F-C43FFD97EC1B}"/>
              </a:ext>
            </a:extLst>
          </p:cNvPr>
          <p:cNvSpPr/>
          <p:nvPr/>
        </p:nvSpPr>
        <p:spPr>
          <a:xfrm>
            <a:off x="2033020" y="1600201"/>
            <a:ext cx="8125959" cy="2086896"/>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5400" b="1" i="0" u="none" strike="noStrike" kern="1200" normalizeH="0" baseline="0" noProof="0" dirty="0">
                <a:ln w="0"/>
                <a:solidFill>
                  <a:schemeClr val="accent1">
                    <a:lumMod val="75000"/>
                  </a:schemeClr>
                </a:solidFill>
                <a:effectLst>
                  <a:outerShdw blurRad="38100" dist="19050" dir="2700000" algn="tl" rotWithShape="0">
                    <a:schemeClr val="dk1">
                      <a:alpha val="40000"/>
                    </a:schemeClr>
                  </a:outerShdw>
                </a:effectLst>
                <a:uLnTx/>
                <a:uFillTx/>
                <a:latin typeface="Felix Titling" panose="04060505060202020A04" pitchFamily="82" charset="0"/>
                <a:ea typeface="+mj-ea"/>
                <a:cs typeface="+mj-cs"/>
              </a:rPr>
              <a:t>Adrenergic Agents</a:t>
            </a:r>
            <a:endParaRPr lang="en-US" sz="1600" b="1" dirty="0">
              <a:ln w="0"/>
              <a:solidFill>
                <a:schemeClr val="accent1">
                  <a:lumMod val="75000"/>
                </a:schemeClr>
              </a:solidFill>
              <a:effectLst>
                <a:outerShdw blurRad="38100" dist="19050" dir="2700000" algn="tl" rotWithShape="0">
                  <a:schemeClr val="dk1">
                    <a:alpha val="40000"/>
                  </a:schemeClr>
                </a:outerShdw>
              </a:effectLst>
              <a:latin typeface="Felix Titling" panose="04060505060202020A04" pitchFamily="82" charset="0"/>
            </a:endParaRPr>
          </a:p>
        </p:txBody>
      </p:sp>
    </p:spTree>
    <p:extLst>
      <p:ext uri="{BB962C8B-B14F-4D97-AF65-F5344CB8AC3E}">
        <p14:creationId xmlns:p14="http://schemas.microsoft.com/office/powerpoint/2010/main" val="269034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AA571C2-3D19-634F-F60C-77B02DC0ABDB}"/>
              </a:ext>
            </a:extLst>
          </p:cNvPr>
          <p:cNvSpPr>
            <a:spLocks noGrp="1"/>
          </p:cNvSpPr>
          <p:nvPr>
            <p:ph idx="1"/>
          </p:nvPr>
        </p:nvSpPr>
        <p:spPr>
          <a:xfrm>
            <a:off x="913775" y="693174"/>
            <a:ext cx="10364452" cy="5663381"/>
          </a:xfrm>
        </p:spPr>
        <p:txBody>
          <a:bodyPr>
            <a:norm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3-Dopamine: </a:t>
            </a:r>
          </a:p>
          <a:p>
            <a:pPr marL="0" indent="0" algn="justLow">
              <a:buNone/>
            </a:pPr>
            <a:r>
              <a:rPr lang="en-US" sz="2400" cap="none" dirty="0">
                <a:latin typeface="Times New Roman" panose="02020603050405020304" pitchFamily="18" charset="0"/>
                <a:cs typeface="Times New Roman" panose="02020603050405020304" pitchFamily="18" charset="0"/>
              </a:rPr>
              <a:t>The receptor effects of dopamine are dose dependent. At low doses (1–2μg/kg/min)   , effects on dopamine D‐1 and D‐2 receptors.</a:t>
            </a:r>
          </a:p>
          <a:p>
            <a:pPr marL="0" indent="0" algn="justLow">
              <a:buNone/>
            </a:pPr>
            <a:r>
              <a:rPr lang="en-US" sz="2400" cap="none" dirty="0">
                <a:latin typeface="Times New Roman" panose="02020603050405020304" pitchFamily="18" charset="0"/>
                <a:cs typeface="Times New Roman" panose="02020603050405020304" pitchFamily="18" charset="0"/>
              </a:rPr>
              <a:t>Dopamine will also stimulate the release of endogenous norepinephrine from presynaptic storage sites at adrenergic receptors to cause an endogenous sympathomimetic effect.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Dopamine</a:t>
            </a:r>
            <a:r>
              <a:rPr lang="en-US" sz="2400" cap="none" dirty="0">
                <a:latin typeface="Times New Roman" panose="02020603050405020304" pitchFamily="18" charset="0"/>
                <a:cs typeface="Times New Roman" panose="02020603050405020304" pitchFamily="18" charset="0"/>
              </a:rPr>
              <a:t> is predominantly used by continuous rate infusion to improve hemodynamic parameters.</a:t>
            </a:r>
          </a:p>
          <a:p>
            <a:pPr marL="0" indent="0" algn="justLow">
              <a:buNone/>
            </a:pPr>
            <a:r>
              <a:rPr lang="en-US" sz="2400" cap="none" dirty="0">
                <a:latin typeface="Times New Roman" panose="02020603050405020304" pitchFamily="18" charset="0"/>
                <a:cs typeface="Times New Roman" panose="02020603050405020304" pitchFamily="18" charset="0"/>
              </a:rPr>
              <a:t>At dose rates less than 10 μg/kg/min, leading to increases in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myocardial contractility</a:t>
            </a:r>
            <a:r>
              <a:rPr lang="en-US" sz="2400" cap="none" dirty="0">
                <a:latin typeface="Times New Roman" panose="02020603050405020304" pitchFamily="18" charset="0"/>
                <a:cs typeface="Times New Roman" panose="02020603050405020304" pitchFamily="18" charset="0"/>
              </a:rPr>
              <a:t>,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heart rate, cardiac output, and coronary blood flow</a:t>
            </a:r>
            <a:r>
              <a:rPr lang="en-US" sz="2400" cap="none" dirty="0">
                <a:latin typeface="Times New Roman" panose="02020603050405020304" pitchFamily="18" charset="0"/>
                <a:cs typeface="Times New Roman" panose="02020603050405020304" pitchFamily="18" charset="0"/>
              </a:rPr>
              <a:t>. At dose rates greater than 10 μg/kg/min, leading to increased systemic and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pulmonary</a:t>
            </a:r>
            <a:r>
              <a:rPr lang="en-US" sz="2400" cap="none" dirty="0">
                <a:latin typeface="Times New Roman" panose="02020603050405020304" pitchFamily="18" charset="0"/>
                <a:cs typeface="Times New Roman" panose="02020603050405020304" pitchFamily="18" charset="0"/>
              </a:rPr>
              <a:t> vascular resistance, venous return, and </a:t>
            </a:r>
            <a:r>
              <a:rPr lang="en-US" sz="2400" cap="none" dirty="0">
                <a:solidFill>
                  <a:schemeClr val="accent1">
                    <a:lumMod val="75000"/>
                  </a:schemeClr>
                </a:solidFill>
                <a:latin typeface="Times New Roman" panose="02020603050405020304" pitchFamily="18" charset="0"/>
                <a:cs typeface="Times New Roman" panose="02020603050405020304" pitchFamily="18" charset="0"/>
              </a:rPr>
              <a:t>PCV</a:t>
            </a:r>
            <a:r>
              <a:rPr lang="en-US" sz="2400" cap="none" dirty="0">
                <a:latin typeface="Times New Roman" panose="02020603050405020304" pitchFamily="18" charset="0"/>
                <a:cs typeface="Times New Roman" panose="02020603050405020304" pitchFamily="18" charset="0"/>
              </a:rPr>
              <a:t> due to splenic contraction.</a:t>
            </a:r>
          </a:p>
          <a:p>
            <a:pPr marL="0" indent="0">
              <a:buNone/>
            </a:pPr>
            <a:endParaRPr lang="en-US" sz="2400" b="1" cap="none"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7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2019A5D-F112-2EE9-2CFC-B5FB18B37258}"/>
              </a:ext>
            </a:extLst>
          </p:cNvPr>
          <p:cNvSpPr>
            <a:spLocks noGrp="1"/>
          </p:cNvSpPr>
          <p:nvPr>
            <p:ph idx="1"/>
          </p:nvPr>
        </p:nvSpPr>
        <p:spPr>
          <a:xfrm>
            <a:off x="913775" y="707923"/>
            <a:ext cx="10364452" cy="5083277"/>
          </a:xfrm>
        </p:spPr>
        <p:txBody>
          <a:bodyPr>
            <a:normAutofit/>
          </a:bodyPr>
          <a:lstStyle/>
          <a:p>
            <a:pPr marL="0" indent="0">
              <a:buNone/>
            </a:pPr>
            <a:r>
              <a:rPr lang="en-US" sz="2400" cap="none" dirty="0">
                <a:latin typeface="Times New Roman" panose="02020603050405020304" pitchFamily="18" charset="0"/>
                <a:cs typeface="Times New Roman" panose="02020603050405020304" pitchFamily="18" charset="0"/>
              </a:rPr>
              <a:t>Dopamine Has A Short Half‐life Of Approximately 3 Min, And Therefore Is Given By Continuous Rate Infusion. Onset Of Action After The Start Of An Infusion Can Be Up To 5 Min.</a:t>
            </a:r>
          </a:p>
        </p:txBody>
      </p:sp>
      <p:pic>
        <p:nvPicPr>
          <p:cNvPr id="4" name="صورة 3">
            <a:extLst>
              <a:ext uri="{FF2B5EF4-FFF2-40B4-BE49-F238E27FC236}">
                <a16:creationId xmlns:a16="http://schemas.microsoft.com/office/drawing/2014/main" id="{B09C16BB-56FC-FFAD-45C0-9AECFC8D7C98}"/>
              </a:ext>
            </a:extLst>
          </p:cNvPr>
          <p:cNvPicPr>
            <a:picLocks noChangeAspect="1"/>
          </p:cNvPicPr>
          <p:nvPr/>
        </p:nvPicPr>
        <p:blipFill>
          <a:blip r:embed="rId2"/>
          <a:stretch>
            <a:fillRect/>
          </a:stretch>
        </p:blipFill>
        <p:spPr>
          <a:xfrm>
            <a:off x="3743632" y="2690198"/>
            <a:ext cx="4704735" cy="2810951"/>
          </a:xfrm>
          <a:prstGeom prst="rect">
            <a:avLst/>
          </a:prstGeom>
        </p:spPr>
      </p:pic>
    </p:spTree>
    <p:extLst>
      <p:ext uri="{BB962C8B-B14F-4D97-AF65-F5344CB8AC3E}">
        <p14:creationId xmlns:p14="http://schemas.microsoft.com/office/powerpoint/2010/main" val="331074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4FA116B-FC54-B362-D2B7-609DA76347A9}"/>
              </a:ext>
            </a:extLst>
          </p:cNvPr>
          <p:cNvSpPr>
            <a:spLocks noGrp="1"/>
          </p:cNvSpPr>
          <p:nvPr>
            <p:ph idx="1"/>
          </p:nvPr>
        </p:nvSpPr>
        <p:spPr>
          <a:xfrm>
            <a:off x="913775" y="958645"/>
            <a:ext cx="10364452" cy="5309420"/>
          </a:xfrm>
        </p:spPr>
        <p:txBody>
          <a:bodyPr>
            <a:norm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Synthetic Catecholamines:</a:t>
            </a:r>
          </a:p>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1-Dobutamine: </a:t>
            </a:r>
          </a:p>
          <a:p>
            <a:pPr marL="0" indent="0" algn="justLow">
              <a:buNone/>
            </a:pPr>
            <a:r>
              <a:rPr lang="en-US" sz="2400" cap="none" dirty="0">
                <a:latin typeface="Times New Roman" panose="02020603050405020304" pitchFamily="18" charset="0"/>
                <a:cs typeface="Times New Roman" panose="02020603050405020304" pitchFamily="18" charset="0"/>
              </a:rPr>
              <a:t>Dobutamine primarily stimulates </a:t>
            </a:r>
            <a:r>
              <a:rPr lang="el-GR" sz="2400" cap="none" dirty="0">
                <a:latin typeface="Times New Roman" panose="02020603050405020304" pitchFamily="18" charset="0"/>
                <a:cs typeface="Times New Roman" panose="02020603050405020304" pitchFamily="18" charset="0"/>
              </a:rPr>
              <a:t>β1‐</a:t>
            </a:r>
            <a:r>
              <a:rPr lang="en-US" sz="2400" cap="none" dirty="0">
                <a:latin typeface="Times New Roman" panose="02020603050405020304" pitchFamily="18" charset="0"/>
                <a:cs typeface="Times New Roman" panose="02020603050405020304" pitchFamily="18" charset="0"/>
              </a:rPr>
              <a:t>adrenergic receptors, but at higher dose rates (5–10 </a:t>
            </a:r>
            <a:r>
              <a:rPr lang="el-GR" sz="2400" cap="none" dirty="0">
                <a:latin typeface="Times New Roman" panose="02020603050405020304" pitchFamily="18" charset="0"/>
                <a:cs typeface="Times New Roman" panose="02020603050405020304" pitchFamily="18" charset="0"/>
              </a:rPr>
              <a:t>μ</a:t>
            </a:r>
            <a:r>
              <a:rPr lang="en-US" sz="2400" cap="none" dirty="0">
                <a:latin typeface="Times New Roman" panose="02020603050405020304" pitchFamily="18" charset="0"/>
                <a:cs typeface="Times New Roman" panose="02020603050405020304" pitchFamily="18" charset="0"/>
              </a:rPr>
              <a:t>g/kg/min) will also stimulate </a:t>
            </a:r>
            <a:r>
              <a:rPr lang="el-GR" sz="2400" cap="none" dirty="0">
                <a:latin typeface="Times New Roman" panose="02020603050405020304" pitchFamily="18" charset="0"/>
                <a:cs typeface="Times New Roman" panose="02020603050405020304" pitchFamily="18" charset="0"/>
              </a:rPr>
              <a:t>β2‐ </a:t>
            </a:r>
            <a:r>
              <a:rPr lang="en-US" sz="2400" cap="none" dirty="0">
                <a:latin typeface="Times New Roman" panose="02020603050405020304" pitchFamily="18" charset="0"/>
                <a:cs typeface="Times New Roman" panose="02020603050405020304" pitchFamily="18" charset="0"/>
              </a:rPr>
              <a:t>and </a:t>
            </a:r>
            <a:r>
              <a:rPr lang="el-GR" sz="2400" cap="none" dirty="0">
                <a:latin typeface="Times New Roman" panose="02020603050405020304" pitchFamily="18" charset="0"/>
                <a:cs typeface="Times New Roman" panose="02020603050405020304" pitchFamily="18" charset="0"/>
              </a:rPr>
              <a:t>α1‐</a:t>
            </a:r>
            <a:r>
              <a:rPr lang="en-US" sz="2400" cap="none" dirty="0">
                <a:latin typeface="Times New Roman" panose="02020603050405020304" pitchFamily="18" charset="0"/>
                <a:cs typeface="Times New Roman" panose="02020603050405020304" pitchFamily="18" charset="0"/>
              </a:rPr>
              <a:t> adrenergic receptors. Dobutamine is principally used to augment low cardiac output states associated with reduced myocardial function.</a:t>
            </a:r>
          </a:p>
          <a:p>
            <a:pPr marL="0" indent="0" algn="justLow">
              <a:buNone/>
            </a:pPr>
            <a:r>
              <a:rPr lang="en-US" sz="2400" cap="none" dirty="0">
                <a:latin typeface="Times New Roman" panose="02020603050405020304" pitchFamily="18" charset="0"/>
                <a:cs typeface="Times New Roman" panose="02020603050405020304" pitchFamily="18" charset="0"/>
              </a:rPr>
              <a:t>In cats, dobutamine at similar dose rates to those studied in dogs also had limited effects on blood pressure and increased heart rate. Systemic vascular resistance decreased, reflecting the β2‐adrenergic receptor agonist effects of the drug causing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peripheral vasodilation in skeletal muscle</a:t>
            </a:r>
            <a:r>
              <a:rPr lang="en-US" sz="2400" cap="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898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9C707FE-B393-D2F0-4750-AEB96F586045}"/>
              </a:ext>
            </a:extLst>
          </p:cNvPr>
          <p:cNvSpPr>
            <a:spLocks noGrp="1"/>
          </p:cNvSpPr>
          <p:nvPr>
            <p:ph idx="1"/>
          </p:nvPr>
        </p:nvSpPr>
        <p:spPr>
          <a:xfrm>
            <a:off x="913774" y="619432"/>
            <a:ext cx="10364452" cy="5619136"/>
          </a:xfrm>
        </p:spPr>
        <p:txBody>
          <a:bodyPr>
            <a:normAutofit fontScale="92500"/>
          </a:bodyPr>
          <a:lstStyle/>
          <a:p>
            <a:pPr marL="0" indent="0">
              <a:buNone/>
            </a:pPr>
            <a:r>
              <a:rPr lang="en-US" sz="2600" b="1" cap="none" dirty="0">
                <a:solidFill>
                  <a:schemeClr val="accent1">
                    <a:lumMod val="75000"/>
                  </a:schemeClr>
                </a:solidFill>
                <a:latin typeface="Times New Roman" panose="02020603050405020304" pitchFamily="18" charset="0"/>
                <a:cs typeface="Times New Roman" panose="02020603050405020304" pitchFamily="18" charset="0"/>
              </a:rPr>
              <a:t>2-Dopexamine:</a:t>
            </a:r>
          </a:p>
          <a:p>
            <a:pPr marL="0" indent="0" algn="justLow">
              <a:buNone/>
            </a:pPr>
            <a:r>
              <a:rPr lang="en-US" sz="2600" cap="none" dirty="0">
                <a:latin typeface="Times New Roman" panose="02020603050405020304" pitchFamily="18" charset="0"/>
                <a:cs typeface="Times New Roman" panose="02020603050405020304" pitchFamily="18" charset="0"/>
              </a:rPr>
              <a:t>Dopexamine is a potent stimulator of </a:t>
            </a:r>
            <a:r>
              <a:rPr lang="el-GR" sz="2600" cap="none" dirty="0">
                <a:latin typeface="Times New Roman" panose="02020603050405020304" pitchFamily="18" charset="0"/>
                <a:cs typeface="Times New Roman" panose="02020603050405020304" pitchFamily="18" charset="0"/>
              </a:rPr>
              <a:t>β2‐</a:t>
            </a:r>
            <a:r>
              <a:rPr lang="en-US" sz="2600" cap="none" dirty="0">
                <a:latin typeface="Times New Roman" panose="02020603050405020304" pitchFamily="18" charset="0"/>
                <a:cs typeface="Times New Roman" panose="02020603050405020304" pitchFamily="18" charset="0"/>
              </a:rPr>
              <a:t>adrenergic receptors with weak agonist effects at </a:t>
            </a:r>
            <a:r>
              <a:rPr lang="el-GR" sz="2600" cap="none" dirty="0">
                <a:latin typeface="Times New Roman" panose="02020603050405020304" pitchFamily="18" charset="0"/>
                <a:cs typeface="Times New Roman" panose="02020603050405020304" pitchFamily="18" charset="0"/>
              </a:rPr>
              <a:t>β1, </a:t>
            </a:r>
            <a:r>
              <a:rPr lang="en-US" sz="2600" cap="none" dirty="0">
                <a:latin typeface="Times New Roman" panose="02020603050405020304" pitchFamily="18" charset="0"/>
                <a:cs typeface="Times New Roman" panose="02020603050405020304" pitchFamily="18" charset="0"/>
              </a:rPr>
              <a:t>D‐1 and D‐2 receptors. Dopexamine inhibits the neuronal uptake of endogenous catecholamines. Dopexamine is not commonly used clinically in dogs.</a:t>
            </a:r>
          </a:p>
          <a:p>
            <a:pPr marL="0" indent="0" algn="justLow">
              <a:buNone/>
            </a:pPr>
            <a:r>
              <a:rPr lang="en-US" sz="2600" b="1" cap="none" dirty="0">
                <a:solidFill>
                  <a:schemeClr val="accent1">
                    <a:lumMod val="75000"/>
                  </a:schemeClr>
                </a:solidFill>
                <a:latin typeface="Times New Roman" panose="02020603050405020304" pitchFamily="18" charset="0"/>
                <a:cs typeface="Times New Roman" panose="02020603050405020304" pitchFamily="18" charset="0"/>
              </a:rPr>
              <a:t>Side Effect: </a:t>
            </a:r>
          </a:p>
          <a:p>
            <a:pPr marL="457200" indent="-457200" algn="justLow">
              <a:buFont typeface="+mj-lt"/>
              <a:buAutoNum type="arabicPeriod"/>
            </a:pPr>
            <a:r>
              <a:rPr lang="en-US" sz="2600" cap="none" dirty="0">
                <a:latin typeface="Times New Roman" panose="02020603050405020304" pitchFamily="18" charset="0"/>
                <a:cs typeface="Times New Roman" panose="02020603050405020304" pitchFamily="18" charset="0"/>
              </a:rPr>
              <a:t>Higher dose rates(at or above 5 μg/kg/min) were associated with tachycardia, cardiac arrhythmias, muscle twitching, and poor recoveries from anesthesia.</a:t>
            </a:r>
          </a:p>
          <a:p>
            <a:pPr marL="457200" indent="-457200" algn="justLow">
              <a:buFont typeface="+mj-lt"/>
              <a:buAutoNum type="arabicPeriod"/>
            </a:pPr>
            <a:r>
              <a:rPr lang="en-US" sz="2600" cap="none" dirty="0">
                <a:latin typeface="Times New Roman" panose="02020603050405020304" pitchFamily="18" charset="0"/>
                <a:cs typeface="Times New Roman" panose="02020603050405020304" pitchFamily="18" charset="0"/>
              </a:rPr>
              <a:t>Dopexamine causes bronchodilation.</a:t>
            </a:r>
          </a:p>
          <a:p>
            <a:pPr marL="457200" indent="-457200" algn="justLow">
              <a:buFont typeface="+mj-lt"/>
              <a:buAutoNum type="arabicPeriod"/>
            </a:pPr>
            <a:r>
              <a:rPr lang="en-US" sz="2600" cap="none" dirty="0">
                <a:latin typeface="Times New Roman" panose="02020603050405020304" pitchFamily="18" charset="0"/>
                <a:cs typeface="Times New Roman" panose="02020603050405020304" pitchFamily="18" charset="0"/>
              </a:rPr>
              <a:t>Blood flow to the gastrointestinal system and kidneys is increased due to increased cardiac output and reduced regional vascular resistance; there is increase in urine output.</a:t>
            </a:r>
          </a:p>
          <a:p>
            <a:pPr marL="457200" indent="-457200" algn="justLow">
              <a:buFont typeface="+mj-lt"/>
              <a:buAutoNum type="arabicPeriod"/>
            </a:pPr>
            <a:endParaRPr lang="en-US" sz="2400" cap="none"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6118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BE4AE59-19AE-D3D5-7788-87A71BAA5EB7}"/>
              </a:ext>
            </a:extLst>
          </p:cNvPr>
          <p:cNvSpPr>
            <a:spLocks noGrp="1"/>
          </p:cNvSpPr>
          <p:nvPr>
            <p:ph idx="1"/>
          </p:nvPr>
        </p:nvSpPr>
        <p:spPr>
          <a:xfrm>
            <a:off x="913775" y="1002891"/>
            <a:ext cx="10364452" cy="5206180"/>
          </a:xfrm>
        </p:spPr>
        <p:txBody>
          <a:bodyPr>
            <a:normAutofit lnSpcReduction="10000"/>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3-Isoproterenol (Isoprenaline):</a:t>
            </a:r>
          </a:p>
          <a:p>
            <a:pPr marL="0" indent="0" algn="justLow">
              <a:buNone/>
            </a:pPr>
            <a:r>
              <a:rPr lang="en-US" sz="2400" cap="none" dirty="0">
                <a:latin typeface="Times New Roman" panose="02020603050405020304" pitchFamily="18" charset="0"/>
                <a:cs typeface="Times New Roman" panose="02020603050405020304" pitchFamily="18" charset="0"/>
              </a:rPr>
              <a:t>Isoproterenol is a very potent synthetic catecholamine that is an agonist at β1‐ and β2‐adrenergic receptors. Isoproterenol is used to increase heart rate and myocardial contractility during anesthesia.</a:t>
            </a:r>
          </a:p>
          <a:p>
            <a:pPr marL="0" indent="0">
              <a:buNone/>
            </a:pPr>
            <a:r>
              <a:rPr lang="en-US" sz="2600" b="1" cap="none" dirty="0">
                <a:solidFill>
                  <a:schemeClr val="accent1">
                    <a:lumMod val="75000"/>
                  </a:schemeClr>
                </a:solidFill>
                <a:latin typeface="Times New Roman" panose="02020603050405020304" pitchFamily="18" charset="0"/>
                <a:cs typeface="Times New Roman" panose="02020603050405020304" pitchFamily="18" charset="0"/>
              </a:rPr>
              <a:t>Side effect:</a:t>
            </a:r>
          </a:p>
          <a:p>
            <a:pPr marL="457200" indent="-457200">
              <a:buFont typeface="+mj-lt"/>
              <a:buAutoNum type="arabicPeriod"/>
            </a:pPr>
            <a:r>
              <a:rPr lang="en-US" sz="2400" cap="none" dirty="0">
                <a:latin typeface="Times New Roman" panose="02020603050405020304" pitchFamily="18" charset="0"/>
                <a:cs typeface="Times New Roman" panose="02020603050405020304" pitchFamily="18" charset="0"/>
              </a:rPr>
              <a:t>Isoproterenol is a potent bronchodilator</a:t>
            </a:r>
          </a:p>
          <a:p>
            <a:pPr marL="457200" indent="-457200">
              <a:buFont typeface="+mj-lt"/>
              <a:buAutoNum type="arabicPeriod"/>
            </a:pPr>
            <a:r>
              <a:rPr lang="en-US" sz="2400" cap="none" dirty="0">
                <a:latin typeface="Times New Roman" panose="02020603050405020304" pitchFamily="18" charset="0"/>
                <a:cs typeface="Times New Roman" panose="02020603050405020304" pitchFamily="18" charset="0"/>
              </a:rPr>
              <a:t>ventilation perfusion mismatching; which has the potential to causes systemic hypoxemia. It causes stimulation of the central nervous system and therefore can increase the level of arousal during general anesthesia . </a:t>
            </a:r>
          </a:p>
          <a:p>
            <a:pPr marL="457200" indent="-457200">
              <a:buFont typeface="+mj-lt"/>
              <a:buAutoNum type="arabicPeriod"/>
            </a:pPr>
            <a:r>
              <a:rPr lang="en-US" sz="2400" cap="none" dirty="0">
                <a:latin typeface="Times New Roman" panose="02020603050405020304" pitchFamily="18" charset="0"/>
                <a:cs typeface="Times New Roman" panose="02020603050405020304" pitchFamily="18" charset="0"/>
              </a:rPr>
              <a:t>Isoproterenol increases splanchnic and renal blood flow via selective vasodilation.</a:t>
            </a:r>
          </a:p>
        </p:txBody>
      </p:sp>
    </p:spTree>
    <p:extLst>
      <p:ext uri="{BB962C8B-B14F-4D97-AF65-F5344CB8AC3E}">
        <p14:creationId xmlns:p14="http://schemas.microsoft.com/office/powerpoint/2010/main" val="203017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100CC3E-E83F-2BBA-950D-3DDE95DBBF2C}"/>
              </a:ext>
            </a:extLst>
          </p:cNvPr>
          <p:cNvSpPr>
            <a:spLocks noGrp="1"/>
          </p:cNvSpPr>
          <p:nvPr>
            <p:ph idx="1"/>
          </p:nvPr>
        </p:nvSpPr>
        <p:spPr>
          <a:xfrm>
            <a:off x="913775" y="530942"/>
            <a:ext cx="10364452" cy="5655331"/>
          </a:xfrm>
        </p:spPr>
        <p:txBody>
          <a:bodyPr>
            <a:norm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1‐adrenergic Receptor Agonists</a:t>
            </a:r>
          </a:p>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1-Phenylephrine:</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Phenylephrine is a direct‐acting sympathomimetic amine with potent α1‐adrenergic receptor agonist effects and therefore it is often referred to as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vasopressor</a:t>
            </a:r>
            <a:r>
              <a:rPr lang="en-US" sz="2400" cap="none" dirty="0">
                <a:latin typeface="Times New Roman" panose="02020603050405020304" pitchFamily="18" charset="0"/>
                <a:cs typeface="Times New Roman" panose="02020603050405020304" pitchFamily="18" charset="0"/>
              </a:rPr>
              <a:t>’. Phenylephrine is used systemically during anesthesia to increase systemic vascular resistance and therefore increase blood pressure. Phenylephrine can also be administered topically to mucosal surfaces to produce localized vasoconstriction and reduce edema or hemorrhage.</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a:t>
            </a:r>
            <a:r>
              <a:rPr lang="en-US" sz="2400" cap="none" dirty="0">
                <a:latin typeface="Times New Roman" panose="02020603050405020304" pitchFamily="18" charset="0"/>
                <a:cs typeface="Times New Roman" panose="02020603050405020304" pitchFamily="18" charset="0"/>
              </a:rPr>
              <a:t>Phenylephrine will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reduce uterine blood flow </a:t>
            </a:r>
            <a:r>
              <a:rPr lang="en-US" sz="2400" cap="none" dirty="0">
                <a:latin typeface="Times New Roman" panose="02020603050405020304" pitchFamily="18" charset="0"/>
                <a:cs typeface="Times New Roman" panose="02020603050405020304" pitchFamily="18" charset="0"/>
              </a:rPr>
              <a:t>and it is generally recommended to avoid administration during pregnancy due to potential adverse effects on fetal oxygen delivery.</a:t>
            </a:r>
          </a:p>
        </p:txBody>
      </p:sp>
      <p:pic>
        <p:nvPicPr>
          <p:cNvPr id="4" name="صورة 3">
            <a:extLst>
              <a:ext uri="{FF2B5EF4-FFF2-40B4-BE49-F238E27FC236}">
                <a16:creationId xmlns:a16="http://schemas.microsoft.com/office/drawing/2014/main" id="{7CE2FA6C-C77A-0FF7-0DCA-90A5E67DE1F0}"/>
              </a:ext>
            </a:extLst>
          </p:cNvPr>
          <p:cNvPicPr>
            <a:picLocks noChangeAspect="1"/>
          </p:cNvPicPr>
          <p:nvPr/>
        </p:nvPicPr>
        <p:blipFill>
          <a:blip r:embed="rId2"/>
          <a:stretch>
            <a:fillRect/>
          </a:stretch>
        </p:blipFill>
        <p:spPr>
          <a:xfrm>
            <a:off x="663410" y="671726"/>
            <a:ext cx="353599" cy="323116"/>
          </a:xfrm>
          <a:prstGeom prst="rect">
            <a:avLst/>
          </a:prstGeom>
        </p:spPr>
      </p:pic>
    </p:spTree>
    <p:extLst>
      <p:ext uri="{BB962C8B-B14F-4D97-AF65-F5344CB8AC3E}">
        <p14:creationId xmlns:p14="http://schemas.microsoft.com/office/powerpoint/2010/main" val="413276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383B5CC-795F-C44B-1861-119E25302A8B}"/>
              </a:ext>
            </a:extLst>
          </p:cNvPr>
          <p:cNvSpPr>
            <a:spLocks noGrp="1"/>
          </p:cNvSpPr>
          <p:nvPr>
            <p:ph idx="1"/>
          </p:nvPr>
        </p:nvSpPr>
        <p:spPr>
          <a:xfrm>
            <a:off x="913775" y="884903"/>
            <a:ext cx="10364452" cy="4906297"/>
          </a:xfrm>
        </p:spPr>
        <p:txBody>
          <a:bodyPr>
            <a:normAutofit/>
          </a:bodyPr>
          <a:lstStyle/>
          <a:p>
            <a:pPr marL="0" indent="0">
              <a:buNone/>
            </a:pPr>
            <a:r>
              <a:rPr lang="en-US" sz="2400" b="1" dirty="0">
                <a:solidFill>
                  <a:schemeClr val="accent1">
                    <a:lumMod val="75000"/>
                  </a:schemeClr>
                </a:solidFill>
                <a:latin typeface="Times New Roman" panose="02020603050405020304" pitchFamily="18" charset="0"/>
                <a:cs typeface="Times New Roman" panose="02020603050405020304" pitchFamily="18" charset="0"/>
              </a:rPr>
              <a:t>2-M</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ethoxamine:</a:t>
            </a:r>
          </a:p>
          <a:p>
            <a:pPr marL="0" indent="0" algn="justLow">
              <a:buNone/>
            </a:pPr>
            <a:r>
              <a:rPr lang="en-US" sz="2400" cap="none" dirty="0">
                <a:latin typeface="Times New Roman" panose="02020603050405020304" pitchFamily="18" charset="0"/>
                <a:cs typeface="Times New Roman" panose="02020603050405020304" pitchFamily="18" charset="0"/>
              </a:rPr>
              <a:t>Methoxamine is a direct‐acting sympathomimetic with specific α1‐adrenergic receptor agonist effects and is also classified as a vasopressor. The clinical effects of methoxamine are similar to those of phenylephrine; however, methoxamine is purported to have a longer duration of action.</a:t>
            </a:r>
          </a:p>
          <a:p>
            <a:pPr marL="0" indent="0" algn="justLow">
              <a:buNone/>
            </a:pPr>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59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06959B2-0B3B-5579-B3AD-44C12B245E1F}"/>
              </a:ext>
            </a:extLst>
          </p:cNvPr>
          <p:cNvSpPr>
            <a:spLocks noGrp="1"/>
          </p:cNvSpPr>
          <p:nvPr>
            <p:ph idx="1"/>
          </p:nvPr>
        </p:nvSpPr>
        <p:spPr>
          <a:xfrm>
            <a:off x="913775" y="663677"/>
            <a:ext cx="10364452" cy="5766620"/>
          </a:xfrm>
        </p:spPr>
        <p:txBody>
          <a:bodyPr>
            <a:normAutofit/>
          </a:bodyPr>
          <a:lstStyle/>
          <a:p>
            <a:pPr marL="0" indent="0">
              <a:buNone/>
            </a:pPr>
            <a:r>
              <a:rPr lang="el-GR" sz="2400" b="1" cap="none" dirty="0">
                <a:solidFill>
                  <a:schemeClr val="accent1">
                    <a:lumMod val="75000"/>
                  </a:schemeClr>
                </a:solidFill>
                <a:latin typeface="Times New Roman" panose="02020603050405020304" pitchFamily="18" charset="0"/>
                <a:cs typeface="Times New Roman" panose="02020603050405020304" pitchFamily="18" charset="0"/>
              </a:rPr>
              <a:t>α2‐</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Adrenergic Receptor Agonists:</a:t>
            </a:r>
          </a:p>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Dexmedetomidine, Medetomidine, Detomidine, Xylazine, Romifidine:</a:t>
            </a:r>
          </a:p>
          <a:p>
            <a:pPr marL="0" indent="0" algn="justLow">
              <a:buNone/>
            </a:pPr>
            <a:r>
              <a:rPr lang="en-US" sz="2400" cap="none" dirty="0">
                <a:latin typeface="Times New Roman" panose="02020603050405020304" pitchFamily="18" charset="0"/>
                <a:cs typeface="Times New Roman" panose="02020603050405020304" pitchFamily="18" charset="0"/>
              </a:rPr>
              <a:t>These agents are not classified as sympathomimetics but they are used extensively in veterinary medicine for their excellent sedative and analgesic properties. </a:t>
            </a:r>
          </a:p>
          <a:p>
            <a:pPr marL="0" indent="0" algn="justLow">
              <a:buNone/>
            </a:pPr>
            <a:r>
              <a:rPr lang="el-GR" sz="2400" b="1" cap="none" dirty="0">
                <a:solidFill>
                  <a:schemeClr val="accent1">
                    <a:lumMod val="75000"/>
                  </a:schemeClr>
                </a:solidFill>
                <a:latin typeface="Times New Roman" panose="02020603050405020304" pitchFamily="18" charset="0"/>
                <a:cs typeface="Times New Roman" panose="02020603050405020304" pitchFamily="18" charset="0"/>
              </a:rPr>
              <a:t>β2‐</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Adrenergic receptor agonists:</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Clenbuterol, albuterol (salbutamol), terbutaline:</a:t>
            </a:r>
          </a:p>
          <a:p>
            <a:pPr marL="0" indent="0" algn="justLow">
              <a:buNone/>
            </a:pPr>
            <a:r>
              <a:rPr lang="en-US" sz="2400" cap="none" dirty="0">
                <a:latin typeface="Times New Roman" panose="02020603050405020304" pitchFamily="18" charset="0"/>
                <a:cs typeface="Times New Roman" panose="02020603050405020304" pitchFamily="18" charset="0"/>
              </a:rPr>
              <a:t>are used for the management of bronchospasm in people with asthma. In veterinary medicine, they are used to treat bronchospasm in both awake and anesthetized animals. In addition, clenbuterol has been used illegally to increase the muscle mass and reduce the fat composition of carcasses of food‐producing animals.</a:t>
            </a:r>
          </a:p>
          <a:p>
            <a:pPr marL="0" indent="0" algn="justLow">
              <a:buNone/>
            </a:pPr>
            <a:endParaRPr lang="en-US" sz="2400" b="1" cap="none"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25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1E330A0-B1E7-9487-0A74-0AF020C9C7AB}"/>
              </a:ext>
            </a:extLst>
          </p:cNvPr>
          <p:cNvSpPr>
            <a:spLocks noGrp="1"/>
          </p:cNvSpPr>
          <p:nvPr>
            <p:ph idx="1"/>
          </p:nvPr>
        </p:nvSpPr>
        <p:spPr>
          <a:xfrm>
            <a:off x="913775" y="781665"/>
            <a:ext cx="10364452" cy="5206180"/>
          </a:xfrm>
        </p:spPr>
        <p:txBody>
          <a:bodyPr>
            <a:normAutofit/>
          </a:bodyPr>
          <a:lstStyle/>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Side Effect: </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These Agents Stimulate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Na+/K+ ATPase</a:t>
            </a:r>
            <a:r>
              <a:rPr lang="en-US" sz="2400" cap="none" dirty="0">
                <a:latin typeface="Times New Roman" panose="02020603050405020304" pitchFamily="18" charset="0"/>
                <a:cs typeface="Times New Roman" panose="02020603050405020304" pitchFamily="18" charset="0"/>
              </a:rPr>
              <a:t>, Leading To Increased Intracellular Uptake Of K+ And Hypokalemia. </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The Blood Glucose Concentration Typically Increases. </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In The Respiratory System, They Cause Relaxation Of Bronchial Smooth Muscle And Reversal Of Hypoxic Pulmonary Vasoconstriction.</a:t>
            </a:r>
          </a:p>
        </p:txBody>
      </p:sp>
    </p:spTree>
    <p:extLst>
      <p:ext uri="{BB962C8B-B14F-4D97-AF65-F5344CB8AC3E}">
        <p14:creationId xmlns:p14="http://schemas.microsoft.com/office/powerpoint/2010/main" val="29857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DBC077-EE8B-A382-AD91-892ACBC7F634}"/>
              </a:ext>
            </a:extLst>
          </p:cNvPr>
          <p:cNvSpPr>
            <a:spLocks noGrp="1"/>
          </p:cNvSpPr>
          <p:nvPr>
            <p:ph idx="1"/>
          </p:nvPr>
        </p:nvSpPr>
        <p:spPr>
          <a:xfrm>
            <a:off x="913775" y="825911"/>
            <a:ext cx="10364452" cy="5692876"/>
          </a:xfrm>
        </p:spPr>
        <p:txBody>
          <a:bodyPr>
            <a:norm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Mixed </a:t>
            </a:r>
            <a:r>
              <a:rPr lang="el-GR" sz="2400" b="1" cap="none" dirty="0">
                <a:solidFill>
                  <a:schemeClr val="accent1">
                    <a:lumMod val="75000"/>
                  </a:schemeClr>
                </a:solidFill>
                <a:latin typeface="Times New Roman" panose="02020603050405020304" pitchFamily="18" charset="0"/>
                <a:cs typeface="Times New Roman" panose="02020603050405020304" pitchFamily="18" charset="0"/>
              </a:rPr>
              <a:t>α</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 And </a:t>
            </a:r>
            <a:r>
              <a:rPr lang="el-GR" sz="2400" b="1" cap="none" dirty="0">
                <a:solidFill>
                  <a:schemeClr val="accent1">
                    <a:lumMod val="75000"/>
                  </a:schemeClr>
                </a:solidFill>
                <a:latin typeface="Times New Roman" panose="02020603050405020304" pitchFamily="18" charset="0"/>
                <a:cs typeface="Times New Roman" panose="02020603050405020304" pitchFamily="18" charset="0"/>
              </a:rPr>
              <a:t>β</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 ‐adrenergic Receptor Agonists:</a:t>
            </a:r>
          </a:p>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1-Ephedrine</a:t>
            </a:r>
            <a:r>
              <a:rPr lang="en-US" sz="24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Low">
              <a:buNone/>
            </a:pPr>
            <a:r>
              <a:rPr lang="en-US" sz="2400" cap="none" dirty="0">
                <a:latin typeface="Times New Roman" panose="02020603050405020304" pitchFamily="18" charset="0"/>
                <a:cs typeface="Times New Roman" panose="02020603050405020304" pitchFamily="18" charset="0"/>
              </a:rPr>
              <a:t>Ephedrine has both direct and indirect sympathomimetic actions, acting as an agonist at α1‐, α2‐, β1‐, and β2‐adrenergic receptors. Ephedrine is used in the management of hypotension during anesthesia. Its longer duration of action compared with many other vasopressors.</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Side effect:</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Increased cardiac output, stroke volume, blood pressure, and global oxygen delivery; however, these effects were very transient.</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Ephedrine reduces renal blood flow with an associated reduction in glomerular filtration rate.</a:t>
            </a:r>
          </a:p>
        </p:txBody>
      </p:sp>
    </p:spTree>
    <p:extLst>
      <p:ext uri="{BB962C8B-B14F-4D97-AF65-F5344CB8AC3E}">
        <p14:creationId xmlns:p14="http://schemas.microsoft.com/office/powerpoint/2010/main" val="25301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EF6348-6F36-BAF1-6E27-2A3F7BC8CC32}"/>
              </a:ext>
            </a:extLst>
          </p:cNvPr>
          <p:cNvSpPr>
            <a:spLocks noGrp="1"/>
          </p:cNvSpPr>
          <p:nvPr>
            <p:ph type="title"/>
          </p:nvPr>
        </p:nvSpPr>
        <p:spPr>
          <a:xfrm>
            <a:off x="913775" y="618518"/>
            <a:ext cx="10364451" cy="1254528"/>
          </a:xfrm>
        </p:spPr>
        <p:txBody>
          <a:bodyPr/>
          <a:lstStyle/>
          <a:p>
            <a:pPr algn="l"/>
            <a:r>
              <a:rPr lang="en-US" dirty="0">
                <a:solidFill>
                  <a:schemeClr val="accent1">
                    <a:lumMod val="75000"/>
                  </a:schemeClr>
                </a:solidFill>
                <a:latin typeface="Algerian" panose="04020705040A02060702" pitchFamily="82" charset="0"/>
              </a:rPr>
              <a:t>Introduction</a:t>
            </a:r>
          </a:p>
        </p:txBody>
      </p:sp>
      <p:sp>
        <p:nvSpPr>
          <p:cNvPr id="3" name="عنصر نائب للمحتوى 2">
            <a:extLst>
              <a:ext uri="{FF2B5EF4-FFF2-40B4-BE49-F238E27FC236}">
                <a16:creationId xmlns:a16="http://schemas.microsoft.com/office/drawing/2014/main" id="{6866E7E7-0E53-07A2-C9A9-254F93FAF57A}"/>
              </a:ext>
            </a:extLst>
          </p:cNvPr>
          <p:cNvSpPr>
            <a:spLocks noGrp="1"/>
          </p:cNvSpPr>
          <p:nvPr>
            <p:ph idx="1"/>
          </p:nvPr>
        </p:nvSpPr>
        <p:spPr>
          <a:xfrm>
            <a:off x="913775" y="1873045"/>
            <a:ext cx="10364452" cy="3918155"/>
          </a:xfrm>
        </p:spPr>
        <p:txBody>
          <a:bodyPr>
            <a:normAutofit/>
          </a:bodyPr>
          <a:lstStyle/>
          <a:p>
            <a:pPr marL="0" indent="0" algn="justLow">
              <a:lnSpc>
                <a:spcPct val="150000"/>
              </a:lnSpc>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Adrenergic Agents: </a:t>
            </a:r>
            <a:r>
              <a:rPr lang="en-US" sz="2400" cap="none" dirty="0">
                <a:latin typeface="Times New Roman" panose="02020603050405020304" pitchFamily="18" charset="0"/>
                <a:cs typeface="Times New Roman" panose="02020603050405020304" pitchFamily="18" charset="0"/>
              </a:rPr>
              <a:t>Are Drugs That Act On The Sympathetic Nervous System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(SNS) </a:t>
            </a:r>
            <a:r>
              <a:rPr lang="en-US" sz="2400" cap="none" dirty="0">
                <a:latin typeface="Times New Roman" panose="02020603050405020304" pitchFamily="18" charset="0"/>
                <a:cs typeface="Times New Roman" panose="02020603050405020304" pitchFamily="18" charset="0"/>
              </a:rPr>
              <a:t>Widely Used In Veterinary Anesthesia For The Management Of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Cardiorespiratory Function</a:t>
            </a:r>
            <a:r>
              <a:rPr lang="en-US" sz="2400" cap="none" dirty="0">
                <a:latin typeface="Times New Roman" panose="02020603050405020304" pitchFamily="18" charset="0"/>
                <a:cs typeface="Times New Roman" panose="02020603050405020304" pitchFamily="18" charset="0"/>
              </a:rPr>
              <a:t>. In Order To Understand The Mechanism Of Action Of The Different Drugs, It Is Important To Have A  Knowledge Of The Physiology Of Adrenergic Receptors And The Autonomic Nervous System.</a:t>
            </a:r>
          </a:p>
        </p:txBody>
      </p:sp>
    </p:spTree>
    <p:extLst>
      <p:ext uri="{BB962C8B-B14F-4D97-AF65-F5344CB8AC3E}">
        <p14:creationId xmlns:p14="http://schemas.microsoft.com/office/powerpoint/2010/main" val="282610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2AB3ABE-F956-C2A1-EB6A-41CD4A471FD1}"/>
              </a:ext>
            </a:extLst>
          </p:cNvPr>
          <p:cNvSpPr>
            <a:spLocks noGrp="1"/>
          </p:cNvSpPr>
          <p:nvPr>
            <p:ph idx="1"/>
          </p:nvPr>
        </p:nvSpPr>
        <p:spPr>
          <a:xfrm>
            <a:off x="913775" y="663677"/>
            <a:ext cx="10364452" cy="5127523"/>
          </a:xfrm>
        </p:spPr>
        <p:txBody>
          <a:bodyPr>
            <a:norm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2-Metaraminol:</a:t>
            </a:r>
          </a:p>
          <a:p>
            <a:pPr marL="0" indent="0" algn="justLow">
              <a:buNone/>
            </a:pPr>
            <a:r>
              <a:rPr lang="en-US" sz="2400" cap="none" dirty="0">
                <a:latin typeface="Times New Roman" panose="02020603050405020304" pitchFamily="18" charset="0"/>
                <a:cs typeface="Times New Roman" panose="02020603050405020304" pitchFamily="18" charset="0"/>
              </a:rPr>
              <a:t>Similarly to ephedrine, metaraminol is a synthetic amine with both direct and indirect sympathomimetic effects. Metaraminol is not commonly used in veterinary anesthesia.</a:t>
            </a:r>
          </a:p>
        </p:txBody>
      </p:sp>
    </p:spTree>
    <p:extLst>
      <p:ext uri="{BB962C8B-B14F-4D97-AF65-F5344CB8AC3E}">
        <p14:creationId xmlns:p14="http://schemas.microsoft.com/office/powerpoint/2010/main" val="39729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A704FDE5-1F0F-4C03-10F0-F7E31DCF8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696" y="1629697"/>
            <a:ext cx="5884607" cy="3598606"/>
          </a:xfrm>
        </p:spPr>
      </p:pic>
    </p:spTree>
    <p:extLst>
      <p:ext uri="{BB962C8B-B14F-4D97-AF65-F5344CB8AC3E}">
        <p14:creationId xmlns:p14="http://schemas.microsoft.com/office/powerpoint/2010/main" val="358380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3C7DF128-2C3C-66C5-2912-0A6A08C8C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232" y="923925"/>
            <a:ext cx="8819535" cy="5010150"/>
          </a:xfrm>
        </p:spPr>
      </p:pic>
    </p:spTree>
    <p:extLst>
      <p:ext uri="{BB962C8B-B14F-4D97-AF65-F5344CB8AC3E}">
        <p14:creationId xmlns:p14="http://schemas.microsoft.com/office/powerpoint/2010/main" val="349530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B27B02-7C49-94E1-E6EA-E9F2F46E26A5}"/>
              </a:ext>
            </a:extLst>
          </p:cNvPr>
          <p:cNvSpPr>
            <a:spLocks noGrp="1"/>
          </p:cNvSpPr>
          <p:nvPr>
            <p:ph type="title"/>
          </p:nvPr>
        </p:nvSpPr>
        <p:spPr>
          <a:xfrm>
            <a:off x="886385" y="424787"/>
            <a:ext cx="10364451" cy="1284025"/>
          </a:xfrm>
        </p:spPr>
        <p:txBody>
          <a:bodyPr/>
          <a:lstStyle/>
          <a:p>
            <a:r>
              <a:rPr lang="en-US" dirty="0">
                <a:solidFill>
                  <a:schemeClr val="accent1">
                    <a:lumMod val="75000"/>
                  </a:schemeClr>
                </a:solidFill>
                <a:latin typeface="Algerian" panose="04020705040A02060702" pitchFamily="82" charset="0"/>
              </a:rPr>
              <a:t>Adrenergic receptors </a:t>
            </a:r>
          </a:p>
        </p:txBody>
      </p:sp>
      <p:sp>
        <p:nvSpPr>
          <p:cNvPr id="3" name="عنصر نائب للمحتوى 2">
            <a:extLst>
              <a:ext uri="{FF2B5EF4-FFF2-40B4-BE49-F238E27FC236}">
                <a16:creationId xmlns:a16="http://schemas.microsoft.com/office/drawing/2014/main" id="{972D01C3-51A0-2969-0333-366D754763BE}"/>
              </a:ext>
            </a:extLst>
          </p:cNvPr>
          <p:cNvSpPr>
            <a:spLocks noGrp="1"/>
          </p:cNvSpPr>
          <p:nvPr>
            <p:ph idx="1"/>
          </p:nvPr>
        </p:nvSpPr>
        <p:spPr>
          <a:xfrm>
            <a:off x="913775" y="1494971"/>
            <a:ext cx="10364452" cy="5156552"/>
          </a:xfrm>
        </p:spPr>
        <p:txBody>
          <a:bodyPr/>
          <a:lstStyle/>
          <a:p>
            <a:pPr marL="0" indent="0">
              <a:buNone/>
            </a:pPr>
            <a:endParaRPr lang="en-US" dirty="0"/>
          </a:p>
          <a:p>
            <a:pPr marL="0" indent="0" algn="ctr">
              <a:buNone/>
            </a:pPr>
            <a:r>
              <a:rPr lang="en-US" sz="2400" b="1" dirty="0">
                <a:latin typeface="Times New Roman" panose="02020603050405020304" pitchFamily="18" charset="0"/>
                <a:cs typeface="Times New Roman" panose="02020603050405020304" pitchFamily="18" charset="0"/>
              </a:rPr>
              <a:t>Adrenergic receptors </a:t>
            </a:r>
          </a:p>
          <a:p>
            <a:pPr marL="0" indent="0" algn="ctr">
              <a:buNone/>
            </a:pPr>
            <a:endParaRPr lang="en-US" dirty="0"/>
          </a:p>
          <a:p>
            <a:pPr marL="0" indent="0">
              <a:buNone/>
            </a:pPr>
            <a:r>
              <a:rPr lang="en-US" dirty="0"/>
              <a:t>                                </a:t>
            </a:r>
          </a:p>
          <a:p>
            <a:pPr marL="0" indent="0">
              <a:buNone/>
            </a:pPr>
            <a:r>
              <a:rPr lang="en-US" dirty="0"/>
              <a:t>                                 </a:t>
            </a:r>
            <a:r>
              <a:rPr lang="en-US" b="1" dirty="0"/>
              <a:t>Alpha </a:t>
            </a:r>
            <a:r>
              <a:rPr lang="en-US" dirty="0"/>
              <a:t>                     </a:t>
            </a:r>
            <a:r>
              <a:rPr lang="en-US" b="1" dirty="0"/>
              <a:t>dopamine</a:t>
            </a:r>
            <a:r>
              <a:rPr lang="en-US" dirty="0"/>
              <a:t>                   </a:t>
            </a:r>
            <a:r>
              <a:rPr lang="en-US" b="1" dirty="0"/>
              <a:t>Beta </a:t>
            </a:r>
          </a:p>
          <a:p>
            <a:pPr marL="0" indent="0">
              <a:buNone/>
            </a:pPr>
            <a:r>
              <a:rPr lang="en-US" b="1" dirty="0"/>
              <a:t>                                                          </a:t>
            </a:r>
          </a:p>
          <a:p>
            <a:pPr marL="0" indent="0">
              <a:buNone/>
            </a:pPr>
            <a:r>
              <a:rPr lang="en-US" b="1" dirty="0"/>
              <a:t>                                                             D1                   D2                </a:t>
            </a:r>
          </a:p>
          <a:p>
            <a:pPr marL="0" indent="0">
              <a:buNone/>
            </a:pPr>
            <a:r>
              <a:rPr lang="en-US" b="1" dirty="0"/>
              <a:t>                               1                     2                                             1                     2</a:t>
            </a:r>
          </a:p>
        </p:txBody>
      </p:sp>
      <p:sp>
        <p:nvSpPr>
          <p:cNvPr id="4" name="قوس كبير أيمن 3">
            <a:extLst>
              <a:ext uri="{FF2B5EF4-FFF2-40B4-BE49-F238E27FC236}">
                <a16:creationId xmlns:a16="http://schemas.microsoft.com/office/drawing/2014/main" id="{2B23754D-B96A-85D9-C389-A87528FCD731}"/>
              </a:ext>
            </a:extLst>
          </p:cNvPr>
          <p:cNvSpPr/>
          <p:nvPr/>
        </p:nvSpPr>
        <p:spPr>
          <a:xfrm rot="16200000">
            <a:off x="5566804" y="577517"/>
            <a:ext cx="1003611" cy="4699355"/>
          </a:xfrm>
          <a:prstGeom prst="rightBrace">
            <a:avLst>
              <a:gd name="adj1" fmla="val 48296"/>
              <a:gd name="adj2" fmla="val 50141"/>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n w="76200">
                <a:solidFill>
                  <a:schemeClr val="tx1"/>
                </a:solidFill>
              </a:ln>
            </a:endParaRPr>
          </a:p>
        </p:txBody>
      </p:sp>
      <p:pic>
        <p:nvPicPr>
          <p:cNvPr id="6" name="صورة 5">
            <a:extLst>
              <a:ext uri="{FF2B5EF4-FFF2-40B4-BE49-F238E27FC236}">
                <a16:creationId xmlns:a16="http://schemas.microsoft.com/office/drawing/2014/main" id="{3C33B7F9-86CE-A470-3A05-846C17743F21}"/>
              </a:ext>
            </a:extLst>
          </p:cNvPr>
          <p:cNvPicPr>
            <a:picLocks noChangeAspect="1"/>
          </p:cNvPicPr>
          <p:nvPr/>
        </p:nvPicPr>
        <p:blipFill>
          <a:blip r:embed="rId2"/>
          <a:stretch>
            <a:fillRect/>
          </a:stretch>
        </p:blipFill>
        <p:spPr>
          <a:xfrm>
            <a:off x="3888841" y="3575272"/>
            <a:ext cx="355110" cy="324231"/>
          </a:xfrm>
          <a:prstGeom prst="rect">
            <a:avLst/>
          </a:prstGeom>
        </p:spPr>
      </p:pic>
      <p:pic>
        <p:nvPicPr>
          <p:cNvPr id="8" name="صورة 7">
            <a:extLst>
              <a:ext uri="{FF2B5EF4-FFF2-40B4-BE49-F238E27FC236}">
                <a16:creationId xmlns:a16="http://schemas.microsoft.com/office/drawing/2014/main" id="{D2D56F44-B267-C472-70FC-212EFF845384}"/>
              </a:ext>
            </a:extLst>
          </p:cNvPr>
          <p:cNvPicPr>
            <a:picLocks noChangeAspect="1"/>
          </p:cNvPicPr>
          <p:nvPr/>
        </p:nvPicPr>
        <p:blipFill>
          <a:blip r:embed="rId3"/>
          <a:stretch>
            <a:fillRect/>
          </a:stretch>
        </p:blipFill>
        <p:spPr>
          <a:xfrm>
            <a:off x="8694634" y="3663549"/>
            <a:ext cx="355110" cy="324231"/>
          </a:xfrm>
          <a:prstGeom prst="rect">
            <a:avLst/>
          </a:prstGeom>
        </p:spPr>
      </p:pic>
      <p:sp>
        <p:nvSpPr>
          <p:cNvPr id="9" name="قوس كبير أيسر 8">
            <a:extLst>
              <a:ext uri="{FF2B5EF4-FFF2-40B4-BE49-F238E27FC236}">
                <a16:creationId xmlns:a16="http://schemas.microsoft.com/office/drawing/2014/main" id="{0CE606EB-D854-CEDC-96E0-B1F62D635F69}"/>
              </a:ext>
            </a:extLst>
          </p:cNvPr>
          <p:cNvSpPr/>
          <p:nvPr/>
        </p:nvSpPr>
        <p:spPr>
          <a:xfrm rot="5400000">
            <a:off x="8067838" y="3742195"/>
            <a:ext cx="700897" cy="1547646"/>
          </a:xfrm>
          <a:prstGeom prst="leftBrace">
            <a:avLst>
              <a:gd name="adj1" fmla="val 36225"/>
              <a:gd name="adj2" fmla="val 50953"/>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10" name="صورة 9">
            <a:extLst>
              <a:ext uri="{FF2B5EF4-FFF2-40B4-BE49-F238E27FC236}">
                <a16:creationId xmlns:a16="http://schemas.microsoft.com/office/drawing/2014/main" id="{131DFA11-9E3B-FD55-7C8F-787FB84A3C2F}"/>
              </a:ext>
            </a:extLst>
          </p:cNvPr>
          <p:cNvPicPr>
            <a:picLocks noChangeAspect="1"/>
          </p:cNvPicPr>
          <p:nvPr/>
        </p:nvPicPr>
        <p:blipFill>
          <a:blip r:embed="rId4"/>
          <a:stretch>
            <a:fillRect/>
          </a:stretch>
        </p:blipFill>
        <p:spPr>
          <a:xfrm>
            <a:off x="2880659" y="4132929"/>
            <a:ext cx="1676545" cy="823031"/>
          </a:xfrm>
          <a:prstGeom prst="rect">
            <a:avLst/>
          </a:prstGeom>
        </p:spPr>
      </p:pic>
      <p:pic>
        <p:nvPicPr>
          <p:cNvPr id="11" name="صورة 10">
            <a:extLst>
              <a:ext uri="{FF2B5EF4-FFF2-40B4-BE49-F238E27FC236}">
                <a16:creationId xmlns:a16="http://schemas.microsoft.com/office/drawing/2014/main" id="{08642266-0B76-48B1-5C21-A3233570B7B5}"/>
              </a:ext>
            </a:extLst>
          </p:cNvPr>
          <p:cNvPicPr>
            <a:picLocks noChangeAspect="1"/>
          </p:cNvPicPr>
          <p:nvPr/>
        </p:nvPicPr>
        <p:blipFill>
          <a:blip r:embed="rId5"/>
          <a:stretch>
            <a:fillRect/>
          </a:stretch>
        </p:blipFill>
        <p:spPr>
          <a:xfrm>
            <a:off x="2703859" y="5081651"/>
            <a:ext cx="353599" cy="323116"/>
          </a:xfrm>
          <a:prstGeom prst="rect">
            <a:avLst/>
          </a:prstGeom>
        </p:spPr>
      </p:pic>
      <p:pic>
        <p:nvPicPr>
          <p:cNvPr id="12" name="صورة 11">
            <a:extLst>
              <a:ext uri="{FF2B5EF4-FFF2-40B4-BE49-F238E27FC236}">
                <a16:creationId xmlns:a16="http://schemas.microsoft.com/office/drawing/2014/main" id="{F0E0E6FC-778C-76B4-C5D6-A63FDAF809EA}"/>
              </a:ext>
            </a:extLst>
          </p:cNvPr>
          <p:cNvPicPr>
            <a:picLocks noChangeAspect="1"/>
          </p:cNvPicPr>
          <p:nvPr/>
        </p:nvPicPr>
        <p:blipFill>
          <a:blip r:embed="rId5"/>
          <a:stretch>
            <a:fillRect/>
          </a:stretch>
        </p:blipFill>
        <p:spPr>
          <a:xfrm>
            <a:off x="4230995" y="5103665"/>
            <a:ext cx="353599" cy="323116"/>
          </a:xfrm>
          <a:prstGeom prst="rect">
            <a:avLst/>
          </a:prstGeom>
        </p:spPr>
      </p:pic>
      <p:pic>
        <p:nvPicPr>
          <p:cNvPr id="13" name="صورة 12">
            <a:extLst>
              <a:ext uri="{FF2B5EF4-FFF2-40B4-BE49-F238E27FC236}">
                <a16:creationId xmlns:a16="http://schemas.microsoft.com/office/drawing/2014/main" id="{41463809-100F-4ADF-4B44-A56AEFC52962}"/>
              </a:ext>
            </a:extLst>
          </p:cNvPr>
          <p:cNvPicPr>
            <a:picLocks noChangeAspect="1"/>
          </p:cNvPicPr>
          <p:nvPr/>
        </p:nvPicPr>
        <p:blipFill>
          <a:blip r:embed="rId6"/>
          <a:stretch>
            <a:fillRect/>
          </a:stretch>
        </p:blipFill>
        <p:spPr>
          <a:xfrm>
            <a:off x="9049744" y="5037639"/>
            <a:ext cx="353599" cy="323116"/>
          </a:xfrm>
          <a:prstGeom prst="rect">
            <a:avLst/>
          </a:prstGeom>
        </p:spPr>
      </p:pic>
      <p:pic>
        <p:nvPicPr>
          <p:cNvPr id="14" name="صورة 13">
            <a:extLst>
              <a:ext uri="{FF2B5EF4-FFF2-40B4-BE49-F238E27FC236}">
                <a16:creationId xmlns:a16="http://schemas.microsoft.com/office/drawing/2014/main" id="{67C6DF23-964C-F5F4-4DFF-7F574BEEB704}"/>
              </a:ext>
            </a:extLst>
          </p:cNvPr>
          <p:cNvPicPr>
            <a:picLocks noChangeAspect="1"/>
          </p:cNvPicPr>
          <p:nvPr/>
        </p:nvPicPr>
        <p:blipFill>
          <a:blip r:embed="rId6"/>
          <a:stretch>
            <a:fillRect/>
          </a:stretch>
        </p:blipFill>
        <p:spPr>
          <a:xfrm>
            <a:off x="7467663" y="5081651"/>
            <a:ext cx="353599" cy="323116"/>
          </a:xfrm>
          <a:prstGeom prst="rect">
            <a:avLst/>
          </a:prstGeom>
        </p:spPr>
      </p:pic>
      <p:cxnSp>
        <p:nvCxnSpPr>
          <p:cNvPr id="16" name="رابط مستقيم 15">
            <a:extLst>
              <a:ext uri="{FF2B5EF4-FFF2-40B4-BE49-F238E27FC236}">
                <a16:creationId xmlns:a16="http://schemas.microsoft.com/office/drawing/2014/main" id="{8DDF6C4F-F555-EBBE-86A6-6145DBECBF04}"/>
              </a:ext>
            </a:extLst>
          </p:cNvPr>
          <p:cNvCxnSpPr>
            <a:cxnSpLocks/>
            <a:stCxn id="4" idx="1"/>
          </p:cNvCxnSpPr>
          <p:nvPr/>
        </p:nvCxnSpPr>
        <p:spPr>
          <a:xfrm>
            <a:off x="6075236" y="2425389"/>
            <a:ext cx="0" cy="100361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9" name="صورة 18">
            <a:extLst>
              <a:ext uri="{FF2B5EF4-FFF2-40B4-BE49-F238E27FC236}">
                <a16:creationId xmlns:a16="http://schemas.microsoft.com/office/drawing/2014/main" id="{2F435AC7-ADA9-DA54-B706-4CF28CFDF94F}"/>
              </a:ext>
            </a:extLst>
          </p:cNvPr>
          <p:cNvPicPr>
            <a:picLocks noChangeAspect="1"/>
          </p:cNvPicPr>
          <p:nvPr/>
        </p:nvPicPr>
        <p:blipFill>
          <a:blip r:embed="rId7"/>
          <a:stretch>
            <a:fillRect/>
          </a:stretch>
        </p:blipFill>
        <p:spPr>
          <a:xfrm>
            <a:off x="5259512" y="3888929"/>
            <a:ext cx="1682642" cy="823031"/>
          </a:xfrm>
          <a:prstGeom prst="rect">
            <a:avLst/>
          </a:prstGeom>
        </p:spPr>
      </p:pic>
    </p:spTree>
    <p:extLst>
      <p:ext uri="{BB962C8B-B14F-4D97-AF65-F5344CB8AC3E}">
        <p14:creationId xmlns:p14="http://schemas.microsoft.com/office/powerpoint/2010/main" val="127016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2838CAED-E1B6-5055-8CFE-BC86C558E2AD}"/>
              </a:ext>
            </a:extLst>
          </p:cNvPr>
          <p:cNvPicPr>
            <a:picLocks noGrp="1" noChangeAspect="1"/>
          </p:cNvPicPr>
          <p:nvPr>
            <p:ph idx="1"/>
          </p:nvPr>
        </p:nvPicPr>
        <p:blipFill>
          <a:blip r:embed="rId2"/>
          <a:srcRect r="1379"/>
          <a:stretch/>
        </p:blipFill>
        <p:spPr>
          <a:xfrm>
            <a:off x="1699751" y="634181"/>
            <a:ext cx="8792497" cy="5589638"/>
          </a:xfrm>
        </p:spPr>
      </p:pic>
    </p:spTree>
    <p:extLst>
      <p:ext uri="{BB962C8B-B14F-4D97-AF65-F5344CB8AC3E}">
        <p14:creationId xmlns:p14="http://schemas.microsoft.com/office/powerpoint/2010/main" val="377718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EFF186D-1CDC-555D-F3BB-9E5AD637097C}"/>
              </a:ext>
            </a:extLst>
          </p:cNvPr>
          <p:cNvSpPr>
            <a:spLocks noGrp="1"/>
          </p:cNvSpPr>
          <p:nvPr>
            <p:ph idx="1"/>
          </p:nvPr>
        </p:nvSpPr>
        <p:spPr>
          <a:xfrm>
            <a:off x="913775" y="427703"/>
            <a:ext cx="10364452" cy="6268066"/>
          </a:xfrm>
        </p:spPr>
        <p:txBody>
          <a:bodyPr>
            <a:normAutofit/>
          </a:bodyPr>
          <a:lstStyle/>
          <a:p>
            <a:pPr marL="0" indent="0">
              <a:lnSpc>
                <a:spcPct val="100000"/>
              </a:lnSpc>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Naturally occurring catecholamines:</a:t>
            </a:r>
          </a:p>
          <a:p>
            <a:pPr marL="0" indent="0">
              <a:lnSpc>
                <a:spcPct val="100000"/>
              </a:lnSpc>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1-Epinephrine(adrenaline): </a:t>
            </a:r>
          </a:p>
          <a:p>
            <a:pPr marL="0" indent="0" algn="justLow">
              <a:lnSpc>
                <a:spcPct val="100000"/>
              </a:lnSpc>
              <a:buNone/>
            </a:pPr>
            <a:r>
              <a:rPr lang="en-US" sz="2400" cap="none" dirty="0">
                <a:latin typeface="Times New Roman" panose="02020603050405020304" pitchFamily="18" charset="0"/>
                <a:cs typeface="Times New Roman" panose="02020603050405020304" pitchFamily="18" charset="0"/>
              </a:rPr>
              <a:t>Epinephrine acts non‐selectively and directly as an agonist at all of the adrenergic receptors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α1, α2, β1, and β2</a:t>
            </a:r>
            <a:r>
              <a:rPr lang="en-US" sz="2400" cap="none" dirty="0">
                <a:latin typeface="Times New Roman" panose="02020603050405020304" pitchFamily="18" charset="0"/>
                <a:cs typeface="Times New Roman" panose="02020603050405020304" pitchFamily="18" charset="0"/>
              </a:rPr>
              <a:t>). In veterinary anesthesia, epinephrine is principally used to support cardiovascular function during cardiopulmonary resuscitation.</a:t>
            </a:r>
          </a:p>
          <a:p>
            <a:pPr marL="0" indent="0" algn="justLow">
              <a:lnSpc>
                <a:spcPct val="100000"/>
              </a:lnSpc>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Route of administration:</a:t>
            </a:r>
          </a:p>
          <a:p>
            <a:pPr marL="0" indent="0" algn="justLow">
              <a:lnSpc>
                <a:spcPct val="100000"/>
              </a:lnSpc>
              <a:buNone/>
            </a:pPr>
            <a:r>
              <a:rPr lang="en-US" sz="2400" cap="none" dirty="0">
                <a:latin typeface="Times New Roman" panose="02020603050405020304" pitchFamily="18" charset="0"/>
                <a:cs typeface="Times New Roman" panose="02020603050405020304" pitchFamily="18" charset="0"/>
              </a:rPr>
              <a:t>In animals, it is administered systemically by intravenous injection or via the airway during resuscitation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intratracheal administration</a:t>
            </a:r>
            <a:r>
              <a:rPr lang="en-US" sz="2400" cap="none" dirty="0">
                <a:latin typeface="Times New Roman" panose="02020603050405020304" pitchFamily="18" charset="0"/>
                <a:cs typeface="Times New Roman" panose="02020603050405020304" pitchFamily="18" charset="0"/>
              </a:rPr>
              <a:t>).</a:t>
            </a:r>
          </a:p>
          <a:p>
            <a:pPr marL="0" indent="0">
              <a:lnSpc>
                <a:spcPct val="100000"/>
              </a:lnSpc>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@Epinephrine </a:t>
            </a:r>
            <a:r>
              <a:rPr lang="en-US" sz="2400" cap="none" dirty="0">
                <a:latin typeface="Times New Roman" panose="02020603050405020304" pitchFamily="18" charset="0"/>
                <a:cs typeface="Times New Roman" panose="02020603050405020304" pitchFamily="18" charset="0"/>
              </a:rPr>
              <a:t>Is Also Formulated With Local Anesthetic </a:t>
            </a:r>
          </a:p>
          <a:p>
            <a:pPr marL="0" indent="0">
              <a:lnSpc>
                <a:spcPct val="100000"/>
              </a:lnSpc>
              <a:buNone/>
            </a:pPr>
            <a:r>
              <a:rPr lang="en-US" sz="2400" cap="none" dirty="0">
                <a:latin typeface="Times New Roman" panose="02020603050405020304" pitchFamily="18" charset="0"/>
                <a:cs typeface="Times New Roman" panose="02020603050405020304" pitchFamily="18" charset="0"/>
              </a:rPr>
              <a:t>Solutions For Infiltration In Dentistry. </a:t>
            </a:r>
          </a:p>
          <a:p>
            <a:pPr marL="0" indent="0" algn="justLow">
              <a:lnSpc>
                <a:spcPct val="150000"/>
              </a:lnSpc>
              <a:buNone/>
            </a:pPr>
            <a:endParaRPr lang="en-US" sz="2400" cap="none" dirty="0">
              <a:latin typeface="Times New Roman" panose="02020603050405020304" pitchFamily="18" charset="0"/>
              <a:cs typeface="Times New Roman" panose="02020603050405020304" pitchFamily="18" charset="0"/>
            </a:endParaRPr>
          </a:p>
        </p:txBody>
      </p:sp>
      <p:pic>
        <p:nvPicPr>
          <p:cNvPr id="6" name="صورة 5">
            <a:extLst>
              <a:ext uri="{FF2B5EF4-FFF2-40B4-BE49-F238E27FC236}">
                <a16:creationId xmlns:a16="http://schemas.microsoft.com/office/drawing/2014/main" id="{7820EE82-21F0-42BB-82B9-730D9B32D295}"/>
              </a:ext>
            </a:extLst>
          </p:cNvPr>
          <p:cNvPicPr>
            <a:picLocks noChangeAspect="1"/>
          </p:cNvPicPr>
          <p:nvPr/>
        </p:nvPicPr>
        <p:blipFill>
          <a:blip r:embed="rId2"/>
          <a:stretch>
            <a:fillRect/>
          </a:stretch>
        </p:blipFill>
        <p:spPr>
          <a:xfrm>
            <a:off x="8598310" y="4247535"/>
            <a:ext cx="3414712" cy="2448234"/>
          </a:xfrm>
          <a:prstGeom prst="rect">
            <a:avLst/>
          </a:prstGeom>
          <a:ln>
            <a:noFill/>
          </a:ln>
          <a:effectLst>
            <a:softEdge rad="112500"/>
          </a:effectLst>
        </p:spPr>
      </p:pic>
    </p:spTree>
    <p:extLst>
      <p:ext uri="{BB962C8B-B14F-4D97-AF65-F5344CB8AC3E}">
        <p14:creationId xmlns:p14="http://schemas.microsoft.com/office/powerpoint/2010/main" val="215234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59E172B-8BA7-99A3-8CC9-FDF91266517F}"/>
              </a:ext>
            </a:extLst>
          </p:cNvPr>
          <p:cNvSpPr>
            <a:spLocks noGrp="1"/>
          </p:cNvSpPr>
          <p:nvPr>
            <p:ph idx="1"/>
          </p:nvPr>
        </p:nvSpPr>
        <p:spPr>
          <a:xfrm>
            <a:off x="913775" y="545690"/>
            <a:ext cx="10364452" cy="5973097"/>
          </a:xfrm>
        </p:spPr>
        <p:txBody>
          <a:bodyPr>
            <a:normAutofit/>
          </a:bodyPr>
          <a:lstStyle/>
          <a:p>
            <a:pPr marL="0" indent="0" algn="justLow">
              <a:buNone/>
            </a:pPr>
            <a:r>
              <a:rPr lang="en-US" sz="2800" b="1" cap="none" dirty="0">
                <a:solidFill>
                  <a:schemeClr val="accent1">
                    <a:lumMod val="75000"/>
                  </a:schemeClr>
                </a:solidFill>
                <a:latin typeface="Times New Roman" panose="02020603050405020304" pitchFamily="18" charset="0"/>
                <a:cs typeface="Times New Roman" panose="02020603050405020304" pitchFamily="18" charset="0"/>
              </a:rPr>
              <a:t>Side Effects: </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 The increases in blood pressure and cardiac index were also associated with increased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lactate</a:t>
            </a:r>
            <a:r>
              <a:rPr lang="en-US" sz="2400" cap="none" dirty="0">
                <a:latin typeface="Times New Roman" panose="02020603050405020304" pitchFamily="18" charset="0"/>
                <a:cs typeface="Times New Roman" panose="02020603050405020304" pitchFamily="18" charset="0"/>
              </a:rPr>
              <a:t> concentrations and progressive metabolic acidosis.</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Extravasation of epinephrine can cause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tissue necrosis </a:t>
            </a:r>
            <a:r>
              <a:rPr lang="en-US" sz="2400" cap="none" dirty="0">
                <a:latin typeface="Times New Roman" panose="02020603050405020304" pitchFamily="18" charset="0"/>
                <a:cs typeface="Times New Roman" panose="02020603050405020304" pitchFamily="18" charset="0"/>
              </a:rPr>
              <a:t>due to localized vasoconstriction, hence care must be taken during intravenous administration.</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Basal metabolic rate is increased, resulting in a slight increase in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body temperature</a:t>
            </a:r>
            <a:r>
              <a:rPr lang="en-US" sz="2400" cap="none" dirty="0">
                <a:latin typeface="Times New Roman" panose="02020603050405020304" pitchFamily="18" charset="0"/>
                <a:cs typeface="Times New Roman" panose="02020603050405020304" pitchFamily="18" charset="0"/>
              </a:rPr>
              <a:t> following administration. </a:t>
            </a:r>
          </a:p>
          <a:p>
            <a:pPr marL="457200" indent="-457200" algn="justLow">
              <a:buFont typeface="+mj-lt"/>
              <a:buAutoNum type="arabicPeriod"/>
            </a:pPr>
            <a:r>
              <a:rPr lang="en-US" sz="2400" cap="none" dirty="0">
                <a:latin typeface="Times New Roman" panose="02020603050405020304" pitchFamily="18" charset="0"/>
                <a:cs typeface="Times New Roman" panose="02020603050405020304" pitchFamily="18" charset="0"/>
              </a:rPr>
              <a:t>Plasma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glucose</a:t>
            </a:r>
            <a:r>
              <a:rPr lang="en-US" sz="2400" cap="none" dirty="0">
                <a:latin typeface="Times New Roman" panose="02020603050405020304" pitchFamily="18" charset="0"/>
                <a:cs typeface="Times New Roman" panose="02020603050405020304" pitchFamily="18" charset="0"/>
              </a:rPr>
              <a:t> concentration is increased via multiple mechanisms, including inhibition of insulin secretion. </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@Epinephrine </a:t>
            </a:r>
            <a:r>
              <a:rPr lang="en-US" sz="2400" cap="none" dirty="0">
                <a:latin typeface="Times New Roman" panose="02020603050405020304" pitchFamily="18" charset="0"/>
                <a:cs typeface="Times New Roman" panose="02020603050405020304" pitchFamily="18" charset="0"/>
              </a:rPr>
              <a:t>has a very short </a:t>
            </a: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half‐life </a:t>
            </a:r>
            <a:r>
              <a:rPr lang="en-US" sz="2400" cap="none" dirty="0">
                <a:latin typeface="Times New Roman" panose="02020603050405020304" pitchFamily="18" charset="0"/>
                <a:cs typeface="Times New Roman" panose="02020603050405020304" pitchFamily="18" charset="0"/>
              </a:rPr>
              <a:t>due to rapid metabolism, necessitating frequent redosing or administration by infusion for a prolonged effect.</a:t>
            </a:r>
          </a:p>
          <a:p>
            <a:pPr marL="0" indent="0">
              <a:buNone/>
            </a:pPr>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32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3C3F34-359D-63A9-F9BA-0D6483139E6D}"/>
              </a:ext>
            </a:extLst>
          </p:cNvPr>
          <p:cNvSpPr>
            <a:spLocks noGrp="1"/>
          </p:cNvSpPr>
          <p:nvPr>
            <p:ph idx="1"/>
          </p:nvPr>
        </p:nvSpPr>
        <p:spPr>
          <a:xfrm>
            <a:off x="913775" y="221226"/>
            <a:ext cx="10545722" cy="6164826"/>
          </a:xfrm>
        </p:spPr>
        <p:txBody>
          <a:bodyPr>
            <a:noAutofit/>
          </a:bodyPr>
          <a:lstStyle/>
          <a:p>
            <a:pPr marL="0" indent="0">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2-Norepinephrine(Nor Adrenaline):</a:t>
            </a:r>
          </a:p>
          <a:p>
            <a:pPr marL="0" indent="0" algn="justLow">
              <a:buNone/>
            </a:pPr>
            <a:r>
              <a:rPr lang="en-US" sz="2400" cap="none" dirty="0">
                <a:latin typeface="Times New Roman" panose="02020603050405020304" pitchFamily="18" charset="0"/>
                <a:cs typeface="Times New Roman" panose="02020603050405020304" pitchFamily="18" charset="0"/>
              </a:rPr>
              <a:t>Norepinephrine acts as an agonist at α1‐, α2‐ and β1‐adrenergic receptors, with effects at α‐adrenergic receptors. Norepinephrine is predominantly used during anesthesia to manage hypotension, particularly when caused by a reduction in systemic vascular resistance (vasodilation) due to sepsis or administration of volatile anesthetic agents.</a:t>
            </a:r>
          </a:p>
          <a:p>
            <a:pPr marL="0" indent="0" algn="justLow">
              <a:buNone/>
            </a:pPr>
            <a:r>
              <a:rPr lang="en-US" sz="2400" cap="none" dirty="0">
                <a:latin typeface="Times New Roman" panose="02020603050405020304" pitchFamily="18" charset="0"/>
                <a:cs typeface="Times New Roman" panose="02020603050405020304" pitchFamily="18" charset="0"/>
              </a:rPr>
              <a:t>Norepinephrine causes dose‐dependent increases in systolic, diastolic, and mean arterial blood pressures, cardiac output, and systemic and pulmonary vascular resistance. </a:t>
            </a:r>
          </a:p>
          <a:p>
            <a:pPr marL="0" indent="0" algn="justLow">
              <a:buNone/>
            </a:pPr>
            <a:r>
              <a:rPr lang="en-US" sz="2400" b="1" cap="none" dirty="0">
                <a:solidFill>
                  <a:schemeClr val="accent1">
                    <a:lumMod val="75000"/>
                  </a:schemeClr>
                </a:solidFill>
                <a:latin typeface="Times New Roman" panose="02020603050405020304" pitchFamily="18" charset="0"/>
                <a:cs typeface="Times New Roman" panose="02020603050405020304" pitchFamily="18" charset="0"/>
              </a:rPr>
              <a:t>Side Effect:</a:t>
            </a:r>
          </a:p>
          <a:p>
            <a:pPr marL="0" indent="0" algn="justLow">
              <a:buNone/>
            </a:pPr>
            <a:r>
              <a:rPr lang="en-US" sz="2400" cap="none" dirty="0">
                <a:latin typeface="Times New Roman" panose="02020603050405020304" pitchFamily="18" charset="0"/>
                <a:cs typeface="Times New Roman" panose="02020603050405020304" pitchFamily="18" charset="0"/>
              </a:rPr>
              <a:t>Norepinephrine will also cause coronary vasodilation to promote increased coronary blood flow. Tachycardia is less likely when compared with administration of epinephrine.</a:t>
            </a:r>
          </a:p>
        </p:txBody>
      </p:sp>
    </p:spTree>
    <p:extLst>
      <p:ext uri="{BB962C8B-B14F-4D97-AF65-F5344CB8AC3E}">
        <p14:creationId xmlns:p14="http://schemas.microsoft.com/office/powerpoint/2010/main" val="411577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1C50D0A-39FE-9384-597C-FED26EE48866}"/>
              </a:ext>
            </a:extLst>
          </p:cNvPr>
          <p:cNvSpPr>
            <a:spLocks noGrp="1"/>
          </p:cNvSpPr>
          <p:nvPr>
            <p:ph idx="1"/>
          </p:nvPr>
        </p:nvSpPr>
        <p:spPr>
          <a:xfrm>
            <a:off x="913775" y="781665"/>
            <a:ext cx="10364452" cy="5206180"/>
          </a:xfrm>
        </p:spPr>
        <p:txBody>
          <a:bodyPr>
            <a:normAutofit/>
          </a:bodyPr>
          <a:lstStyle/>
          <a:p>
            <a:pPr marL="0" indent="0" algn="justLow">
              <a:buNone/>
            </a:pPr>
            <a:r>
              <a:rPr lang="en-US" sz="2400" cap="none" dirty="0">
                <a:latin typeface="Times New Roman" panose="02020603050405020304" pitchFamily="18" charset="0"/>
                <a:cs typeface="Times New Roman" panose="02020603050405020304" pitchFamily="18" charset="0"/>
              </a:rPr>
              <a:t>@Exogenously Administered Norepinephrine Is Metabolized Similarly To Epinephrine And Has A Short Half‐life. Unlike Epinephrine, Approximately 25% Of Administered Norepinephrine Is Extracted From The Circulation As It Passes Through The Lung.</a:t>
            </a:r>
          </a:p>
        </p:txBody>
      </p:sp>
      <p:pic>
        <p:nvPicPr>
          <p:cNvPr id="4" name="صورة 3">
            <a:extLst>
              <a:ext uri="{FF2B5EF4-FFF2-40B4-BE49-F238E27FC236}">
                <a16:creationId xmlns:a16="http://schemas.microsoft.com/office/drawing/2014/main" id="{CF1AB5F6-7E75-679F-DCF1-CD70ADD01582}"/>
              </a:ext>
            </a:extLst>
          </p:cNvPr>
          <p:cNvPicPr>
            <a:picLocks noChangeAspect="1"/>
          </p:cNvPicPr>
          <p:nvPr/>
        </p:nvPicPr>
        <p:blipFill>
          <a:blip r:embed="rId2"/>
          <a:stretch>
            <a:fillRect/>
          </a:stretch>
        </p:blipFill>
        <p:spPr>
          <a:xfrm>
            <a:off x="3682257" y="2962121"/>
            <a:ext cx="4827486" cy="3025724"/>
          </a:xfrm>
          <a:prstGeom prst="rect">
            <a:avLst/>
          </a:prstGeom>
        </p:spPr>
      </p:pic>
    </p:spTree>
    <p:extLst>
      <p:ext uri="{BB962C8B-B14F-4D97-AF65-F5344CB8AC3E}">
        <p14:creationId xmlns:p14="http://schemas.microsoft.com/office/powerpoint/2010/main" val="3298918094"/>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6830</TotalTime>
  <Words>1335</Words>
  <Application>Microsoft Office PowerPoint</Application>
  <PresentationFormat>شاشة عريضة</PresentationFormat>
  <Paragraphs>77</Paragraphs>
  <Slides>21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21</vt:i4>
      </vt:variant>
    </vt:vector>
  </HeadingPairs>
  <TitlesOfParts>
    <vt:vector size="28" baseType="lpstr">
      <vt:lpstr>Algerian</vt:lpstr>
      <vt:lpstr>Arial</vt:lpstr>
      <vt:lpstr>Bodoni MT Condensed</vt:lpstr>
      <vt:lpstr>Felix Titling</vt:lpstr>
      <vt:lpstr>Times New Roman</vt:lpstr>
      <vt:lpstr>Tw Cen MT</vt:lpstr>
      <vt:lpstr>قطرة</vt:lpstr>
      <vt:lpstr>عرض تقديمي في PowerPoint</vt:lpstr>
      <vt:lpstr>Introduction</vt:lpstr>
      <vt:lpstr>عرض تقديمي في PowerPoint</vt:lpstr>
      <vt:lpstr>Adrenergic receptors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Al shekh</dc:creator>
  <cp:lastModifiedBy>Mohammed Al shekh</cp:lastModifiedBy>
  <cp:revision>16</cp:revision>
  <dcterms:created xsi:type="dcterms:W3CDTF">2025-02-24T22:08:13Z</dcterms:created>
  <dcterms:modified xsi:type="dcterms:W3CDTF">2025-03-04T19:13:12Z</dcterms:modified>
</cp:coreProperties>
</file>